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3"/>
  </p:notesMasterIdLst>
  <p:sldIdLst>
    <p:sldId id="256" r:id="rId2"/>
    <p:sldId id="257" r:id="rId3"/>
    <p:sldId id="260" r:id="rId4"/>
    <p:sldId id="262" r:id="rId5"/>
    <p:sldId id="268" r:id="rId6"/>
    <p:sldId id="273" r:id="rId7"/>
    <p:sldId id="275" r:id="rId8"/>
    <p:sldId id="274" r:id="rId9"/>
    <p:sldId id="276" r:id="rId10"/>
    <p:sldId id="277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2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8D281-61E4-4E06-AE71-8F270B981DE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69932-7007-49BF-AB7B-D980786C0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5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24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6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97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8141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23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5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3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00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2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78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8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6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6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9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63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19CD221-567B-4E1F-BD82-654D46994BA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56CD40-BB99-488C-AD22-93A50AC8D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39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CA308-C8CD-46E5-882D-4F97D45E8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157" y="1099456"/>
            <a:ext cx="6243636" cy="4625558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Predicting Customer Behavior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Phase 3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1F411-778F-414E-B844-83F1C017D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304" y="1146821"/>
            <a:ext cx="2733646" cy="4632630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dirty="0"/>
              <a:t>Jarrod Lott</a:t>
            </a:r>
          </a:p>
          <a:p>
            <a:pPr algn="l"/>
            <a:r>
              <a:rPr lang="en-US" dirty="0"/>
              <a:t>UMBC</a:t>
            </a:r>
          </a:p>
          <a:p>
            <a:pPr algn="l"/>
            <a:r>
              <a:rPr lang="en-US" dirty="0"/>
              <a:t>DAT 606</a:t>
            </a:r>
          </a:p>
          <a:p>
            <a:pPr algn="l"/>
            <a:r>
              <a:rPr lang="en-US" dirty="0"/>
              <a:t>Fall 2020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6E3B8C-D1BC-49EC-89CC-06D56C1FB7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9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48"/>
    </mc:Choice>
    <mc:Fallback>
      <p:transition spd="slow" advTm="1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543D-7C3B-4774-93C4-6A7736F9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370" y="643466"/>
            <a:ext cx="3604848" cy="514773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Next?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60DE6-EAFC-45E6-BD0F-C2A1C075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6D5EB-22C5-4EEC-A9F1-839ABC702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5" y="0"/>
            <a:ext cx="6095999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CAE5-95DA-4297-9DA3-7DA8D2E74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6" y="643467"/>
            <a:ext cx="5453744" cy="5147733"/>
          </a:xfrm>
          <a:effectLst/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Adjust Dataset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Adjust the declined offers to 50% and run testing again</a:t>
            </a:r>
          </a:p>
          <a:p>
            <a:pPr lvl="1"/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Gather More Data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Test other attributes to see if they can be added to the existing data set and produce an even more accurate prediction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D4B397-137C-424A-A87A-2B90DD332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9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61"/>
    </mc:Choice>
    <mc:Fallback>
      <p:transition spd="slow" advTm="37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E5A6-B7AC-44CB-B10E-35B068F29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370" y="643466"/>
            <a:ext cx="3604848" cy="514773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F60DE6-EAFC-45E6-BD0F-C2A1C075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6D5EB-22C5-4EEC-A9F1-839ABC702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5" y="0"/>
            <a:ext cx="6095999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9DAAB-54B6-4F6E-8217-ACCD03EA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6" y="643467"/>
            <a:ext cx="5453744" cy="5147733"/>
          </a:xfrm>
          <a:effectLst/>
        </p:spPr>
        <p:txBody>
          <a:bodyPr anchor="ctr">
            <a:normAutofit fontScale="85000" lnSpcReduction="10000"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Project Refresher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Decision Tree Recap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KNN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Naïve Bayes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Random Forest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Summary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A15FE7-F4D8-4A5A-87E4-4056F0CA69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0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1"/>
    </mc:Choice>
    <mc:Fallback>
      <p:transition spd="slow" advTm="9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E5A6-B7AC-44CB-B10E-35B068F29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370" y="643466"/>
            <a:ext cx="3604848" cy="514773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F60DE6-EAFC-45E6-BD0F-C2A1C075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6D5EB-22C5-4EEC-A9F1-839ABC702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5" y="0"/>
            <a:ext cx="6095999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9DAAB-54B6-4F6E-8217-ACCD03EA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6" y="643467"/>
            <a:ext cx="5453744" cy="5147733"/>
          </a:xfrm>
          <a:effectLst/>
        </p:spPr>
        <p:txBody>
          <a:bodyPr anchor="ctr">
            <a:normAutofit fontScale="85000" lnSpcReduction="10000"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Project Refresher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Decision Tree Recap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KNN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Naïve Bayes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Random Forest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Summary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A4F7092-33E8-480E-87FF-841BAFC35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04"/>
    </mc:Choice>
    <mc:Fallback>
      <p:transition spd="slow" advTm="23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543D-7C3B-4774-93C4-6A7736F9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370" y="643466"/>
            <a:ext cx="3604848" cy="514773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Refresher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60DE6-EAFC-45E6-BD0F-C2A1C075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6D5EB-22C5-4EEC-A9F1-839ABC702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5" y="0"/>
            <a:ext cx="6095999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CAE5-95DA-4297-9DA3-7DA8D2E74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6" y="643467"/>
            <a:ext cx="5453744" cy="5147733"/>
          </a:xfrm>
          <a:effectLst/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Predict customer behavior for banking customers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13204A7-5685-4968-8EFE-16224936F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8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35"/>
    </mc:Choice>
    <mc:Fallback>
      <p:transition spd="slow" advTm="23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7543D-7C3B-4774-93C4-6A7736F9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3A8F-A27E-4199-9886-E88506A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Decision Tree</a:t>
            </a:r>
          </a:p>
          <a:p>
            <a:pPr lvl="1"/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67.54% declined offer</a:t>
            </a:r>
          </a:p>
          <a:p>
            <a:pPr lvl="1"/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71.04% accuracy</a:t>
            </a:r>
          </a:p>
          <a:p>
            <a:pPr lvl="1"/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3.5% improvement</a:t>
            </a:r>
            <a:endParaRPr lang="en-US" sz="1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lvl="1"/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83A2-71B9-42D7-B18F-28E1BB8BF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44" y="1088982"/>
            <a:ext cx="7920087" cy="450321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94BEF5D-00C2-4A5A-9DD1-66C3D08F55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30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951"/>
    </mc:Choice>
    <mc:Fallback>
      <p:transition spd="slow" advTm="24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543D-7C3B-4774-93C4-6A7736F9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370" y="643466"/>
            <a:ext cx="3604848" cy="514773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New Steps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60DE6-EAFC-45E6-BD0F-C2A1C075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6D5EB-22C5-4EEC-A9F1-839ABC702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5" y="0"/>
            <a:ext cx="6095999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CAE5-95DA-4297-9DA3-7DA8D2E74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6" y="643467"/>
            <a:ext cx="5453744" cy="5147733"/>
          </a:xfrm>
          <a:effectLst/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New Algorithms Tested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KNN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Naïve Bayes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Random Forest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52898F-DFBA-435B-8BD6-510DFC5DE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1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90"/>
    </mc:Choice>
    <mc:Fallback>
      <p:transition spd="slow" advTm="19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7543D-7C3B-4774-93C4-6A7736F9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3A8F-A27E-4199-9886-E88506A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K Nearest Neighbor</a:t>
            </a:r>
          </a:p>
          <a:p>
            <a:pPr lvl="1"/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67.54% declined offer</a:t>
            </a:r>
          </a:p>
          <a:p>
            <a:pPr lvl="1"/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68.12% accuracy</a:t>
            </a:r>
          </a:p>
          <a:p>
            <a:pPr lvl="1"/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.47% improvement</a:t>
            </a:r>
          </a:p>
          <a:p>
            <a:pPr lvl="1"/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Findings</a:t>
            </a:r>
          </a:p>
          <a:p>
            <a:pPr lvl="1"/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Adjusting the number of neighbors had more impact than the attributes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F3498-220D-49DB-AF7F-9A53AE0E6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43" y="1088982"/>
            <a:ext cx="7517249" cy="425887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4DCA928-B688-48B3-B2E3-ADB4556FB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7033"/>
    </mc:Choice>
    <mc:Fallback>
      <p:transition spd="slow" advTm="57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7543D-7C3B-4774-93C4-6A7736F9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3A8F-A27E-4199-9886-E88506A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Naïve Bayes</a:t>
            </a:r>
          </a:p>
          <a:p>
            <a:pPr lvl="1"/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67.54% declined offer</a:t>
            </a:r>
          </a:p>
          <a:p>
            <a:pPr lvl="1"/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68.33% accuracy</a:t>
            </a:r>
          </a:p>
          <a:p>
            <a:pPr lvl="1"/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.79% improvement</a:t>
            </a:r>
          </a:p>
          <a:p>
            <a:pPr lvl="1"/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Findings</a:t>
            </a:r>
          </a:p>
          <a:p>
            <a:pPr lvl="1"/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Adjustments in attributes used did not improve the model</a:t>
            </a:r>
          </a:p>
          <a:p>
            <a:pPr lvl="1"/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ECED7-04EA-4982-9722-9A428A9FF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44" y="1088982"/>
            <a:ext cx="7278387" cy="398178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0773AE8-18E8-4570-96E6-A570F704F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3106"/>
    </mc:Choice>
    <mc:Fallback>
      <p:transition spd="slow" advTm="4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7543D-7C3B-4774-93C4-6A7736F9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3A8F-A27E-4199-9886-E88506A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Random Forest</a:t>
            </a:r>
          </a:p>
          <a:p>
            <a:pPr lvl="1"/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67.54% declined offer</a:t>
            </a:r>
          </a:p>
          <a:p>
            <a:pPr lvl="1"/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70.78% accuracy</a:t>
            </a:r>
          </a:p>
          <a:p>
            <a:pPr lvl="1"/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3.23% improvement</a:t>
            </a:r>
          </a:p>
          <a:p>
            <a:pPr lvl="1"/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Findings</a:t>
            </a:r>
          </a:p>
          <a:p>
            <a:pPr lvl="1"/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Removing attributes hurt performance</a:t>
            </a:r>
          </a:p>
          <a:p>
            <a:pPr lvl="1"/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Adjusting estimators improved performance</a:t>
            </a:r>
          </a:p>
          <a:p>
            <a:pPr lvl="1"/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F8F78-2D64-4A41-BBDA-1F0EFD388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44" y="1088982"/>
            <a:ext cx="6721638" cy="418568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EAB716-33C2-4975-A1B9-71767B9CF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8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4862"/>
    </mc:Choice>
    <mc:Fallback>
      <p:transition spd="slow" advTm="4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543D-7C3B-4774-93C4-6A7736F9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370" y="643466"/>
            <a:ext cx="3604848" cy="514773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60DE6-EAFC-45E6-BD0F-C2A1C075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6D5EB-22C5-4EEC-A9F1-839ABC702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5" y="0"/>
            <a:ext cx="6095999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CAE5-95DA-4297-9DA3-7DA8D2E74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6" y="643467"/>
            <a:ext cx="5453744" cy="5147733"/>
          </a:xfrm>
          <a:effectLst/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Ranking of Algorithms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Decision Tree 3.5%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Random Forest 3.23%</a:t>
            </a:r>
          </a:p>
          <a:p>
            <a:pPr lvl="1"/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Naïve Bayes .79%</a:t>
            </a:r>
          </a:p>
          <a:p>
            <a:pPr lvl="1"/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KNN .47%</a:t>
            </a:r>
          </a:p>
          <a:p>
            <a:pPr lvl="1"/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C5350F-B46C-4779-ACAC-2FF499819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2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55"/>
    </mc:Choice>
    <mc:Fallback>
      <p:transition spd="slow" advTm="20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4905</TotalTime>
  <Words>206</Words>
  <Application>Microsoft Office PowerPoint</Application>
  <PresentationFormat>Widescreen</PresentationFormat>
  <Paragraphs>90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Calisto MT</vt:lpstr>
      <vt:lpstr>Wingdings 2</vt:lpstr>
      <vt:lpstr>Slate</vt:lpstr>
      <vt:lpstr>Predicting Customer Behavior Phase 3 </vt:lpstr>
      <vt:lpstr>Overview</vt:lpstr>
      <vt:lpstr>Project Refresher</vt:lpstr>
      <vt:lpstr>Model</vt:lpstr>
      <vt:lpstr>New Steps</vt:lpstr>
      <vt:lpstr>Model</vt:lpstr>
      <vt:lpstr>Model</vt:lpstr>
      <vt:lpstr>Model</vt:lpstr>
      <vt:lpstr>Results</vt:lpstr>
      <vt:lpstr>What Next?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Customer Behavior Phase 2</dc:title>
  <dc:creator>Jarrod Lott</dc:creator>
  <cp:lastModifiedBy>Jarrod Lott</cp:lastModifiedBy>
  <cp:revision>20</cp:revision>
  <dcterms:created xsi:type="dcterms:W3CDTF">2020-10-28T01:30:29Z</dcterms:created>
  <dcterms:modified xsi:type="dcterms:W3CDTF">2020-12-08T17:45:09Z</dcterms:modified>
</cp:coreProperties>
</file>